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	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41a6e4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241a6e4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went well in one quarter can help us understand how these stores can continue to do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other stores that have not done well? Perhaps there is information here which other stores are able to implement in order to improve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definitively find out which stores are performing and which are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2c1b8b62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2c1b8b62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241a6e42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241a6e42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units sell better during the holidays? Which sell worse?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prepare for the holidays using this data?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long term: Semester sales. What do they mean? Do some products continue to sell after the holidays?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Christmas products after Christmas Day?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c1b8b62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c1b8b62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241a6e4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241a6e4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Jason</a:t>
            </a:r>
            <a:br>
              <a:rPr lang="en" sz="1200">
                <a:solidFill>
                  <a:srgbClr val="595959"/>
                </a:solidFill>
              </a:rPr>
            </a:br>
            <a:br>
              <a:rPr lang="en" sz="1200">
                <a:solidFill>
                  <a:srgbClr val="595959"/>
                </a:solidFill>
              </a:rPr>
            </a:br>
            <a:r>
              <a:rPr lang="en" sz="1200">
                <a:solidFill>
                  <a:srgbClr val="595959"/>
                </a:solidFill>
              </a:rPr>
              <a:t>Include what we would have like to have done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What obstacles we encountered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Anything else to mention?</a:t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41a6e4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41a6e4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241a6e42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241a6e4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2c1b8b62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2c1b8b62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241a6e42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241a6e42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241a6e42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241a6e42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241a6e4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241a6e4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c1b8b62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c1b8b62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41a6e4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41a6e4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first insight we have to ask the question…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slide 8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41a6e4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241a6e4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DDDE"/>
                </a:solidFill>
                <a:highlight>
                  <a:srgbClr val="36393F"/>
                </a:highlight>
              </a:rPr>
              <a:t>My associate Jessica will be presenting our next insight regarding the store with the maximum number of sales over our dataset.</a:t>
            </a:r>
            <a:br>
              <a:rPr lang="en"/>
            </a:br>
            <a:r>
              <a:rPr lang="en"/>
              <a:t>Move to slide 9</a:t>
            </a:r>
            <a:br>
              <a:rPr lang="en"/>
            </a:br>
            <a:r>
              <a:rPr lang="en"/>
              <a:t>Why would a store have inconsistent sales numbers?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consistency?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stores that consistently do well, what are the factors most relevant?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average store do well? Why is the average score such an important numerical figure to know?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41a6e4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41a6e4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single store perform better than the others?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some contributing factors.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 it back to the original question: How do the holidays impact this store?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store benefit from the holidays?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certain events and holidays which impact sales on each day: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Bowl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Labour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Thanksgiving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fayobserver.com/story/lifestyle/2021/11/18/fayetteville-nc-where-get-thanksgiving-dinner-2021/8648861002/" TargetMode="External"/><Relationship Id="rId10" Type="http://schemas.openxmlformats.org/officeDocument/2006/relationships/hyperlink" Target="https://nationaltoday.com/labor-day/" TargetMode="External"/><Relationship Id="rId13" Type="http://schemas.openxmlformats.org/officeDocument/2006/relationships/hyperlink" Target="https://www.walmart.com/cp/walmart-pay/3205993" TargetMode="External"/><Relationship Id="rId12" Type="http://schemas.openxmlformats.org/officeDocument/2006/relationships/hyperlink" Target="https://disneyworld.disney.go.com/events-tours/holiday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sana.com/resources/project-brief" TargetMode="External"/><Relationship Id="rId4" Type="http://schemas.openxmlformats.org/officeDocument/2006/relationships/hyperlink" Target="https://www.wordstream.com/blog/ws/2021/07/02/how-to-write-a-business-mission-statement" TargetMode="External"/><Relationship Id="rId9" Type="http://schemas.openxmlformats.org/officeDocument/2006/relationships/hyperlink" Target="https://adage.com/section/Super-Bowl-Commercial-Updates/792" TargetMode="External"/><Relationship Id="rId15" Type="http://schemas.openxmlformats.org/officeDocument/2006/relationships/hyperlink" Target="https://www.kaggle.com/datasets/rutuspatel/retail-analysis-with-walmart-sales-data?resource=download" TargetMode="External"/><Relationship Id="rId14" Type="http://schemas.openxmlformats.org/officeDocument/2006/relationships/hyperlink" Target="https://mission-statement.com/walmart/#:~:text=Walmart's%20mission%20statement%20is%20%E2%80%9Cto,difference%20in%20anything%20it%20touches" TargetMode="External"/><Relationship Id="rId17" Type="http://schemas.openxmlformats.org/officeDocument/2006/relationships/hyperlink" Target="https://capitalcounselor.com/walmart-statistics/" TargetMode="External"/><Relationship Id="rId16" Type="http://schemas.openxmlformats.org/officeDocument/2006/relationships/hyperlink" Target="https://www.kaggle.com/datasets/rutuspatel/retail-analysis-with-walmart-sales-data" TargetMode="External"/><Relationship Id="rId5" Type="http://schemas.openxmlformats.org/officeDocument/2006/relationships/hyperlink" Target="https://dataschools.education/resource/useful-datasets-for-data-education-in-schools/" TargetMode="External"/><Relationship Id="rId6" Type="http://schemas.openxmlformats.org/officeDocument/2006/relationships/hyperlink" Target="https://www.ubalt.edu/merrick/graduate-programs/mba/mba-program-requirements/dataanalytics.cfm" TargetMode="External"/><Relationship Id="rId18" Type="http://schemas.openxmlformats.org/officeDocument/2006/relationships/hyperlink" Target="https://capitalcounselor.com/walmart-statistics/" TargetMode="External"/><Relationship Id="rId7" Type="http://schemas.openxmlformats.org/officeDocument/2006/relationships/hyperlink" Target="https://www.indraconsulting.com/performance-focused-organisations/process-size/" TargetMode="External"/><Relationship Id="rId8" Type="http://schemas.openxmlformats.org/officeDocument/2006/relationships/hyperlink" Target="https://www.vecteezy.com/vector-art/2423035-business-idea-concept-illustration-great-for-web-design-landing-page-and-banner-vector-flat-desig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11" Type="http://schemas.openxmlformats.org/officeDocument/2006/relationships/image" Target="../media/image16.png"/><Relationship Id="rId10" Type="http://schemas.openxmlformats.org/officeDocument/2006/relationships/image" Target="../media/image8.jp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9.jpg"/><Relationship Id="rId7" Type="http://schemas.openxmlformats.org/officeDocument/2006/relationships/image" Target="../media/image22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datasets/rutuspatel/retail-analysis-with-walmart-sales-data" TargetMode="External"/><Relationship Id="rId4" Type="http://schemas.openxmlformats.org/officeDocument/2006/relationships/hyperlink" Target="https://www.kaggle.com/datasets/rutuspatel/retail-analysis-with-walmart-sales-data" TargetMode="External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3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A75CF"/>
                </a:solidFill>
              </a:rPr>
              <a:t>Revature: Project 2 Presentation</a:t>
            </a:r>
            <a:endParaRPr b="1" sz="3600">
              <a:solidFill>
                <a:srgbClr val="1A75C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88">
                <a:solidFill>
                  <a:srgbClr val="1A75CF"/>
                </a:solidFill>
              </a:rPr>
              <a:t>Presented By: Brandon Hanzlick, Jessica Hori, Jason McClintock, Melissa Auclaire and Shawn Sampson</a:t>
            </a:r>
            <a:endParaRPr b="1" sz="8588">
              <a:solidFill>
                <a:srgbClr val="1A75C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</p:txBody>
      </p:sp>
      <p:sp>
        <p:nvSpPr>
          <p:cNvPr id="56" name="Google Shape;56;p13"/>
          <p:cNvSpPr txBox="1"/>
          <p:nvPr/>
        </p:nvSpPr>
        <p:spPr>
          <a:xfrm>
            <a:off x="4527275" y="4135900"/>
            <a:ext cx="440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75CF"/>
                </a:solidFill>
              </a:rPr>
              <a:t>Class ID:</a:t>
            </a:r>
            <a:r>
              <a:rPr b="1" lang="en">
                <a:solidFill>
                  <a:srgbClr val="FDBB30"/>
                </a:solidFill>
              </a:rPr>
              <a:t> </a:t>
            </a:r>
            <a:r>
              <a:rPr b="1" lang="en">
                <a:solidFill>
                  <a:srgbClr val="FDBB30"/>
                </a:solidFill>
                <a:highlight>
                  <a:schemeClr val="lt1"/>
                </a:highlight>
              </a:rPr>
              <a:t>220314-UTA-SH-Scala-Big Data</a:t>
            </a:r>
            <a:endParaRPr b="1">
              <a:solidFill>
                <a:srgbClr val="FDBB3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75CF"/>
                </a:solidFill>
                <a:highlight>
                  <a:schemeClr val="lt1"/>
                </a:highlight>
              </a:rPr>
              <a:t>GitHub: </a:t>
            </a:r>
            <a:r>
              <a:rPr b="1" lang="en">
                <a:solidFill>
                  <a:srgbClr val="FDBB30"/>
                </a:solidFill>
                <a:highlight>
                  <a:schemeClr val="lt1"/>
                </a:highlight>
              </a:rPr>
              <a:t>https://github.com/sampss/RevProject_2</a:t>
            </a:r>
            <a:endParaRPr b="1">
              <a:solidFill>
                <a:srgbClr val="FDBB3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77075"/>
            <a:ext cx="3377100" cy="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ctrTitle"/>
          </p:nvPr>
        </p:nvSpPr>
        <p:spPr>
          <a:xfrm>
            <a:off x="311700" y="192450"/>
            <a:ext cx="8520600" cy="5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store(s) had a good Quarterly Growth in Q3, 2012?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391625" y="791850"/>
            <a:ext cx="4813500" cy="4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spark.sql("use wmdata")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val df = spark.sql("select * from sales")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df1 = df.filter(year(col("date")) === 2012 and quarter(col("date")) === 3 )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val df2 = df1.groupBy("store")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.agg(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	sum("weekly_sales").cast("decimal(38,2)").as("total_sales"), 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	avg("temperature").cast("decimal(4,2)").as("avg_temp"), 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		avg("fuel_price").cast("decimal(38,3)").as("avg_fuel_price") )</a:t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</a:rPr>
              <a:t>df2.orderBy(desc("total_sales")).limit(10).show</a:t>
            </a:r>
            <a:br>
              <a:rPr b="1" lang="en" sz="700">
                <a:solidFill>
                  <a:schemeClr val="dk1"/>
                </a:solidFill>
              </a:rPr>
            </a:b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Growth can indicate a turn-around in terms of a specific business timeframe as it is relevant to a store’s performance</a:t>
            </a:r>
            <a:br>
              <a:rPr b="1" lang="en" sz="1700">
                <a:solidFill>
                  <a:schemeClr val="dk1"/>
                </a:solidFill>
              </a:rPr>
            </a:br>
            <a:r>
              <a:rPr i="1" lang="en" sz="1200">
                <a:solidFill>
                  <a:srgbClr val="202124"/>
                </a:solidFill>
              </a:rPr>
              <a:t>.</a:t>
            </a:r>
            <a:endParaRPr b="1" sz="24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Summer is starting time for a barbecue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Time to go camping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Back to school and time to start college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50" y="1250250"/>
            <a:ext cx="3732750" cy="32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311700" y="1224050"/>
            <a:ext cx="8520600" cy="5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11700" y="1093800"/>
            <a:ext cx="4668900" cy="14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df2 = df.withColumn("month", month(col("date")))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df3 = df2.groupBy("store", "month").agg( sum("weekly_sales").cast("decimal(38,2)").as("monthly_sales"))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df4 = df3.select( "store", "month", "monthly_sales" 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df5 = df4.filter(df4("month") === "2" || df4("month") === "9" || df4("month") === "11" || df4("month") === "12")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df5a = df4.filter(df4("month") =!= "2" &amp;&amp; df4("month") =!= "9" &amp;&amp; df4("month") =!= "11" &amp;&amp; df4("month") =!= "12")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df6 = df5.groupBy("store").agg(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   mean("monthly_sales").cast("decimal(38,2)").as("holiday_avg_mo_sales"))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df7 = df5a.groupBy("store").agg(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   mean("monthly_sales").cast("decimal(38,2)").as("offseason_avg_mo_sales"))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val df8 = df6.join(df7,df6("store") === df7("store"),"inner" 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df8.orderBy(asc("holiday_avg_mo_sales"),desc("offseason_avg_mo_sales")).limit(10).show()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df8.orderBy(desc("holiday_avg_mo_sales"),asc("offseason_avg_mo_sales")).limit(10).show()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418000" y="209700"/>
            <a:ext cx="802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Holidays</a:t>
            </a:r>
            <a:r>
              <a:rPr lang="en" sz="2400">
                <a:solidFill>
                  <a:schemeClr val="lt1"/>
                </a:solidFill>
              </a:rPr>
              <a:t> which have higher sales than the mean sales in non-holiday season for all stores together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900" y="1722775"/>
            <a:ext cx="4040150" cy="31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418000" y="2470575"/>
            <a:ext cx="4154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Major holidays and events can have a significant impact on the total sales performance of any given store. 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Some stores perform better during the off-season</a:t>
            </a:r>
            <a:r>
              <a:rPr lang="en" sz="1700">
                <a:solidFill>
                  <a:srgbClr val="202124"/>
                </a:solidFill>
              </a:rPr>
              <a:t>.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311700" y="323200"/>
            <a:ext cx="85206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Provide a monthly view of sales for any chosen particular store in any given year</a:t>
            </a:r>
            <a:endParaRPr sz="2400"/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219025" y="871900"/>
            <a:ext cx="4684800" cy="4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spark.sql("use wmdata")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val df = spark.sql("select * from sales")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val df1 = df.withColumn("month", month(col("date")))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val df2 = df1.groupBy("store", "month").agg( sum("weekly_sales").cast("decimal(38,2)").as("monthly_sales"))</a:t>
            </a:r>
            <a:endParaRPr b="1" sz="1827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199"/>
              <a:buFont typeface="Arial"/>
              <a:buNone/>
            </a:pPr>
            <a:r>
              <a:rPr b="1" lang="en" sz="1827">
                <a:solidFill>
                  <a:schemeClr val="dk1"/>
                </a:solidFill>
              </a:rPr>
              <a:t>df3.orderBy("store", "month").limit(10).show</a:t>
            </a:r>
            <a:endParaRPr b="1" sz="182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br>
              <a:rPr b="1" lang="en" sz="2700">
                <a:solidFill>
                  <a:schemeClr val="dk1"/>
                </a:solidFill>
              </a:rPr>
            </a:b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Store one’s performance drops off significantly in January, after Christmas 3 years in a row.</a:t>
            </a:r>
            <a:endParaRPr b="1" sz="2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Having this data is invaluable in terms of being able to understand our customers, and identify what we can do for them.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What can we do when business is slow?</a:t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700">
                <a:solidFill>
                  <a:schemeClr val="dk1"/>
                </a:solidFill>
              </a:rPr>
              <a:t>To note: On average, 65% of a brand’s total revenue comes from returning customers. </a:t>
            </a:r>
            <a:endParaRPr b="1" sz="2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350" y="597525"/>
            <a:ext cx="1633900" cy="24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700" y="3097225"/>
            <a:ext cx="4022299" cy="20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279600" y="1230475"/>
            <a:ext cx="8520600" cy="5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1" name="Google Shape;161;p25"/>
          <p:cNvSpPr txBox="1"/>
          <p:nvPr/>
        </p:nvSpPr>
        <p:spPr>
          <a:xfrm>
            <a:off x="135450" y="122150"/>
            <a:ext cx="8020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DEMO: </a:t>
            </a:r>
            <a:br>
              <a:rPr lang="en" sz="2400">
                <a:solidFill>
                  <a:schemeClr val="lt1"/>
                </a:solidFill>
              </a:rPr>
            </a:br>
            <a:br>
              <a:rPr lang="en" sz="2400">
                <a:solidFill>
                  <a:schemeClr val="lt1"/>
                </a:solidFill>
              </a:rPr>
            </a:br>
            <a:r>
              <a:rPr lang="en" sz="2400">
                <a:solidFill>
                  <a:schemeClr val="lt1"/>
                </a:solidFill>
              </a:rPr>
              <a:t>Highest Sales &amp;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Lowest Sales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2644350" y="8127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-220" r="0" t="2922"/>
          <a:stretch/>
        </p:blipFill>
        <p:spPr>
          <a:xfrm>
            <a:off x="4117125" y="158013"/>
            <a:ext cx="4914524" cy="48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311700" y="279625"/>
            <a:ext cx="85206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DBB30"/>
                </a:solidFill>
              </a:rPr>
              <a:t>Enhancements to Project 2</a:t>
            </a:r>
            <a:endParaRPr b="1" sz="2400">
              <a:solidFill>
                <a:srgbClr val="FDBB30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50" y="879650"/>
            <a:ext cx="4662000" cy="26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1189275" y="3774975"/>
            <a:ext cx="647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Using recent data for better sales analysis.</a:t>
            </a:r>
            <a:endParaRPr sz="1800">
              <a:solidFill>
                <a:srgbClr val="00389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Using a larger data set.</a:t>
            </a:r>
            <a:endParaRPr sz="1800">
              <a:solidFill>
                <a:srgbClr val="00389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Proximity of competitors and difference in sales numbers.</a:t>
            </a:r>
            <a:endParaRPr sz="1800">
              <a:solidFill>
                <a:srgbClr val="00389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00"/>
              <a:buChar char="●"/>
            </a:pPr>
            <a:r>
              <a:rPr lang="en" sz="1800">
                <a:solidFill>
                  <a:srgbClr val="003896"/>
                </a:solidFill>
              </a:rPr>
              <a:t>Does </a:t>
            </a:r>
            <a:r>
              <a:rPr lang="en" sz="1800">
                <a:solidFill>
                  <a:srgbClr val="003896"/>
                </a:solidFill>
              </a:rPr>
              <a:t>Walmart price matching aid in growth?</a:t>
            </a:r>
            <a:endParaRPr sz="1800">
              <a:solidFill>
                <a:srgbClr val="00389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ctrTitle"/>
          </p:nvPr>
        </p:nvSpPr>
        <p:spPr>
          <a:xfrm>
            <a:off x="311700" y="117975"/>
            <a:ext cx="8520600" cy="5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DBB30"/>
                </a:solidFill>
              </a:rPr>
              <a:t>Conclusion</a:t>
            </a:r>
            <a:endParaRPr b="1" sz="2400">
              <a:solidFill>
                <a:srgbClr val="FDBB30"/>
              </a:solidFill>
            </a:endParaRPr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311700" y="1001900"/>
            <a:ext cx="8520600" cy="3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</a:rPr>
              <a:t>Data can give us an in depth analysis of every product in every store</a:t>
            </a:r>
            <a:endParaRPr sz="2000">
              <a:solidFill>
                <a:srgbClr val="00389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</a:rPr>
              <a:t>With over 10,000 stores worldwide, we need this data so that we can understand how every store functions (Source: Statista). We can see what works, and apply it. We can see what doesn’t work, and improve it. </a:t>
            </a:r>
            <a:endParaRPr sz="2000">
              <a:solidFill>
                <a:srgbClr val="00389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  <a:highlight>
                  <a:srgbClr val="FFFFFF"/>
                </a:highlight>
              </a:rPr>
              <a:t>When it comes to the retail sales shares, 9.5% was the Walmart market share in 2020, compared to Amazon’s 9.2% (Source: Pymnts). Walmart is still the most prominent retail store worldwide. </a:t>
            </a:r>
            <a:endParaRPr sz="20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  <a:highlight>
                  <a:srgbClr val="FFFFFF"/>
                </a:highlight>
              </a:rPr>
              <a:t>Thus, retail store performance is still just as relevant as online sales. </a:t>
            </a:r>
            <a:endParaRPr sz="20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000"/>
              <a:buChar char="●"/>
            </a:pPr>
            <a:r>
              <a:rPr lang="en" sz="2000">
                <a:solidFill>
                  <a:srgbClr val="003896"/>
                </a:solidFill>
                <a:highlight>
                  <a:srgbClr val="FFFFFF"/>
                </a:highlight>
              </a:rPr>
              <a:t>The store has been the forefront of Walmart for decades, and it will continue to be for decades more to come! </a:t>
            </a:r>
            <a:endParaRPr sz="2000">
              <a:solidFill>
                <a:srgbClr val="00389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42325" y="27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896"/>
                </a:solidFill>
              </a:rPr>
              <a:t>Citations (Works Cited, By Order of Appearance)</a:t>
            </a:r>
            <a:endParaRPr b="1">
              <a:solidFill>
                <a:srgbClr val="003896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1, Revature Logo from: revature.com Technology Talent Development | Technology Solutions | Revature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2, </a:t>
            </a:r>
            <a:r>
              <a:rPr lang="en" sz="1200" u="sng">
                <a:solidFill>
                  <a:srgbClr val="00389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https://asana.com/resources/project-brief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3, </a:t>
            </a:r>
            <a:r>
              <a:rPr lang="en" sz="1200" u="sng">
                <a:solidFill>
                  <a:srgbClr val="00389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https://www.wordstream.com/blog/ws/2021/07/02/how-to-write-a-business-mission-statement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4, </a:t>
            </a:r>
            <a:r>
              <a:rPr lang="en" sz="1200" u="sng">
                <a:solidFill>
                  <a:srgbClr val="00389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https://dataschools.education/resource/useful-datasets-for-data-education-in-schools/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5, </a:t>
            </a:r>
            <a:r>
              <a:rPr lang="en" sz="1200" u="sng">
                <a:solidFill>
                  <a:srgbClr val="003896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https://www.ubalt.edu/merrick/graduate-programs/mba/mba-program-requirements/dataanalytics.cfm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6, </a:t>
            </a:r>
            <a:r>
              <a:rPr lang="en" sz="1200" u="sng">
                <a:solidFill>
                  <a:srgbClr val="003896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https://www.indraconsulting.com/performance-focused-organisations/process-size/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7, </a:t>
            </a:r>
            <a:r>
              <a:rPr lang="en" sz="1200" u="sng">
                <a:solidFill>
                  <a:srgbClr val="003896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https://www.vecteezy.com/vector-art/2423035-business-idea-concept-illustration-great-for-web-design-landing-page-and-banner-vector-flat-design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8, </a:t>
            </a:r>
            <a:r>
              <a:rPr lang="en" sz="1200" u="sng">
                <a:solidFill>
                  <a:srgbClr val="003896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https://adage.com/section/Super-Bowl-Commercial-Updates/792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9, </a:t>
            </a:r>
            <a:r>
              <a:rPr lang="en" sz="1200" u="sng">
                <a:solidFill>
                  <a:srgbClr val="003896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https://nationaltoday.com/labor-day/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10, </a:t>
            </a:r>
            <a:r>
              <a:rPr lang="en" sz="1200" u="sng">
                <a:solidFill>
                  <a:srgbClr val="003896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https://www.fayobserver.com/story/lifestyle/2021/11/18/fayetteville-nc-where-get-thanksgiving-dinner-2021/8648861002/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11, </a:t>
            </a:r>
            <a:r>
              <a:rPr lang="en" sz="1200" u="sng">
                <a:solidFill>
                  <a:srgbClr val="003896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https://disneyworld.disney.go.com/events-tours/holidays/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12, </a:t>
            </a:r>
            <a:r>
              <a:rPr lang="en" sz="1200" u="sng">
                <a:solidFill>
                  <a:srgbClr val="003896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https://www.walmart.com/cp/walmart-pay/3205993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Image 13, </a:t>
            </a:r>
            <a:r>
              <a:rPr lang="en" sz="1200" u="sng">
                <a:solidFill>
                  <a:srgbClr val="003896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https://mission-statement.com/walmart/#:~:text=Walmart's%20mission%20statement%20is%20%E2%80%9Cto,difference%20in%20anything%20it%20touches</a:t>
            </a:r>
            <a:r>
              <a:rPr lang="en" sz="1200">
                <a:solidFill>
                  <a:srgbClr val="003896"/>
                </a:solidFill>
              </a:rPr>
              <a:t>.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Dataset, Dataset Information: </a:t>
            </a:r>
            <a:r>
              <a:rPr lang="en" sz="1200" u="sng">
                <a:solidFill>
                  <a:srgbClr val="003896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https://www.kaggle.com/datasets/rutuspatel/retail-analysis-with-walmart-sales-data?resource=download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 u="sng">
                <a:solidFill>
                  <a:srgbClr val="003896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https://www.kaggle.com/datasets/rutuspatel/retail-analysis-with-walmart-sales-data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t/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</a:rPr>
              <a:t>Wal-Mart Data Facts: </a:t>
            </a:r>
            <a:r>
              <a:rPr lang="en" sz="1200" u="sng">
                <a:solidFill>
                  <a:srgbClr val="003896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https://capitalcounselor.com/walmart-statistics/</a:t>
            </a:r>
            <a:endParaRPr sz="1200">
              <a:solidFill>
                <a:srgbClr val="003896"/>
              </a:solidFill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S</a:t>
            </a: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tatista, 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Macrotrends,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Walmart Revenues, Profits,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>
                <a:solidFill>
                  <a:srgbClr val="003896"/>
                </a:solidFill>
                <a:highlight>
                  <a:srgbClr val="FFFFFF"/>
                </a:highlight>
              </a:rPr>
              <a:t>Pymnts</a:t>
            </a:r>
            <a:endParaRPr sz="120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2819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ct val="100000"/>
              <a:buChar char="●"/>
            </a:pPr>
            <a:r>
              <a:rPr lang="en" sz="1200" u="sng">
                <a:solidFill>
                  <a:srgbClr val="003896"/>
                </a:solidFill>
                <a:highlight>
                  <a:srgbClr val="FFFFFF"/>
                </a:highlight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https://capitalcounselor.com/walmart-statistics/</a:t>
            </a:r>
            <a:endParaRPr sz="5385">
              <a:solidFill>
                <a:srgbClr val="00389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8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125" y="3577238"/>
            <a:ext cx="2771424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550" y="69875"/>
            <a:ext cx="2505075" cy="1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330" y="3024675"/>
            <a:ext cx="2770670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825" y="69875"/>
            <a:ext cx="3180125" cy="1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8563" y="1329537"/>
            <a:ext cx="4434975" cy="23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725" y="1775347"/>
            <a:ext cx="1388136" cy="12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3436113"/>
            <a:ext cx="3614753" cy="1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6750" y="1329524"/>
            <a:ext cx="2117250" cy="2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50" y="69875"/>
            <a:ext cx="3180125" cy="1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276600" y="250625"/>
            <a:ext cx="8520600" cy="4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Agenda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25" y="896475"/>
            <a:ext cx="2315052" cy="16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123450" y="2471838"/>
            <a:ext cx="1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Background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025" y="1088750"/>
            <a:ext cx="2771401" cy="14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757238" y="2440252"/>
            <a:ext cx="21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Mission Statement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000" y="790016"/>
            <a:ext cx="1736400" cy="174845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577300" y="2471850"/>
            <a:ext cx="17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325" y="3082500"/>
            <a:ext cx="2234875" cy="1524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072600" y="4572075"/>
            <a:ext cx="18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Queries/Analysis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2325" y="3087450"/>
            <a:ext cx="2250439" cy="1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879925" y="4572075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Enhancements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450" y="2872050"/>
            <a:ext cx="1765498" cy="17654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6696000" y="4572075"/>
            <a:ext cx="1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B3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311700" y="47150"/>
            <a:ext cx="8520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3896"/>
                </a:solidFill>
              </a:rPr>
              <a:t>Project Background</a:t>
            </a:r>
            <a:endParaRPr b="1" sz="2300">
              <a:solidFill>
                <a:srgbClr val="003896"/>
              </a:solidFill>
            </a:endParaRPr>
          </a:p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54575" y="515650"/>
            <a:ext cx="4977000" cy="4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300"/>
              <a:buChar char="●"/>
            </a:pPr>
            <a:r>
              <a:rPr lang="en" sz="2300">
                <a:solidFill>
                  <a:srgbClr val="003896"/>
                </a:solidFill>
                <a:highlight>
                  <a:srgbClr val="FDBB30"/>
                </a:highlight>
              </a:rPr>
              <a:t>Historical sales data for 45 Walmart stores located in different regions</a:t>
            </a:r>
            <a:endParaRPr sz="23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2300"/>
              <a:buChar char="●"/>
            </a:pPr>
            <a:r>
              <a:rPr lang="en" sz="2300">
                <a:solidFill>
                  <a:srgbClr val="003896"/>
                </a:solidFill>
                <a:highlight>
                  <a:srgbClr val="FDBB30"/>
                </a:highlight>
              </a:rPr>
              <a:t>The objective is to determine the factors affecting sales and to analyze the impact of markdowns around holidays on the sales, while also evaluating retail store off-season performance</a:t>
            </a:r>
            <a:r>
              <a:rPr lang="en" sz="2300">
                <a:solidFill>
                  <a:schemeClr val="dk1"/>
                </a:solidFill>
                <a:highlight>
                  <a:srgbClr val="FDBB30"/>
                </a:highlight>
              </a:rPr>
              <a:t>.</a:t>
            </a:r>
            <a:endParaRPr sz="2300">
              <a:solidFill>
                <a:schemeClr val="dk1"/>
              </a:solidFill>
              <a:highlight>
                <a:srgbClr val="FDBB30"/>
              </a:highlight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00" y="515650"/>
            <a:ext cx="3709500" cy="2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500" y="2831975"/>
            <a:ext cx="3709500" cy="2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2840725" y="56975"/>
            <a:ext cx="324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DBB30"/>
                </a:solidFill>
              </a:rPr>
              <a:t>Mission Statement</a:t>
            </a:r>
            <a:endParaRPr b="1" sz="2700">
              <a:solidFill>
                <a:srgbClr val="FDBB30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255925" y="2023475"/>
            <a:ext cx="619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896"/>
                </a:solidFill>
                <a:highlight>
                  <a:srgbClr val="FFFFFF"/>
                </a:highlight>
              </a:rPr>
              <a:t>Vision: </a:t>
            </a:r>
            <a:r>
              <a:rPr b="1" i="1" lang="en" sz="1800">
                <a:solidFill>
                  <a:srgbClr val="003896"/>
                </a:solidFill>
                <a:highlight>
                  <a:srgbClr val="FFFFFF"/>
                </a:highlight>
              </a:rPr>
              <a:t>“Be the destination for customers to save money, no matter how they want to shop.”</a:t>
            </a:r>
            <a:endParaRPr b="1" i="1" sz="1800">
              <a:solidFill>
                <a:srgbClr val="003896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175375" y="3434800"/>
            <a:ext cx="651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896"/>
                </a:solidFill>
              </a:rPr>
              <a:t>Core Values:</a:t>
            </a:r>
            <a:r>
              <a:rPr b="1" i="1" lang="en" sz="1800">
                <a:solidFill>
                  <a:srgbClr val="003896"/>
                </a:solidFill>
              </a:rPr>
              <a:t> </a:t>
            </a:r>
            <a:r>
              <a:rPr b="1" i="1" lang="en" sz="1800">
                <a:solidFill>
                  <a:srgbClr val="003896"/>
                </a:solidFill>
                <a:highlight>
                  <a:srgbClr val="FFFFFF"/>
                </a:highlight>
              </a:rPr>
              <a:t>“customer first, frontline focused, innovative &amp; agile, listen, inclusive, high performance, accountable, honesty, and fairness”</a:t>
            </a:r>
            <a:endParaRPr b="1" i="1" sz="1800">
              <a:solidFill>
                <a:srgbClr val="003896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593925" y="4634975"/>
            <a:ext cx="337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3896"/>
                </a:solidFill>
              </a:rPr>
              <a:t>Source: https://mission-statement.com/walmart/#:~:text=Walmart's%20mission%20statement%20is%20%E2%80%9Cto,difference%20in%20anything%20it%20touches.</a:t>
            </a:r>
            <a:endParaRPr sz="700">
              <a:solidFill>
                <a:srgbClr val="003896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300" y="611074"/>
            <a:ext cx="3581600" cy="8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B3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769850" y="236975"/>
            <a:ext cx="7715100" cy="47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●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Walmart’s yearly revenue: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On the rise since the very start: Walmart’s annual revenue has witnessed significant growth since 2012.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In 2020, annual Walmart’s revenue had an increase of 1.86% compared to 2019 (Source: Statista, Macrotrends).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●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This data will allow us to understand how we can continue that trend of growth in future projections and financial quarters.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0" marL="457200" rtl="0" algn="l">
              <a:lnSpc>
                <a:spcPct val="112500"/>
              </a:lnSpc>
              <a:spcBef>
                <a:spcPts val="2400"/>
              </a:spcBef>
              <a:spcAft>
                <a:spcPts val="0"/>
              </a:spcAft>
              <a:buClr>
                <a:srgbClr val="003896"/>
              </a:buClr>
              <a:buSzPts val="1600"/>
              <a:buChar char="●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Question: How many customers visit Walmart daily?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According to Statista’s visitor statistics regarding Walmart and it’s daily foot traffic, in 2020, an estimated average of 37 million people used these stores across the planet (Source: Statista). </a:t>
            </a:r>
            <a:endParaRPr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-330200" lvl="1" marL="9144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600"/>
              <a:buFont typeface="Lora"/>
              <a:buChar char="○"/>
            </a:pPr>
            <a:r>
              <a:rPr lang="en" sz="1600">
                <a:solidFill>
                  <a:srgbClr val="003896"/>
                </a:solidFill>
                <a:highlight>
                  <a:srgbClr val="FDBB30"/>
                </a:highlight>
              </a:rPr>
              <a:t>Our data specifically works with Retail Data - so the data we are using here is relevant to the </a:t>
            </a:r>
            <a:r>
              <a:rPr b="1" lang="en" sz="1600">
                <a:solidFill>
                  <a:srgbClr val="003896"/>
                </a:solidFill>
                <a:highlight>
                  <a:srgbClr val="FDBB30"/>
                </a:highlight>
              </a:rPr>
              <a:t>37 million customers visiting the physical location of the store in person, every single day. </a:t>
            </a:r>
            <a:endParaRPr b="1" sz="1600">
              <a:solidFill>
                <a:srgbClr val="003896"/>
              </a:solidFill>
              <a:highlight>
                <a:srgbClr val="FDBB30"/>
              </a:highlight>
            </a:endParaRPr>
          </a:p>
          <a:p>
            <a:pPr indent="0" lvl="0" marL="45720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340775" y="541175"/>
            <a:ext cx="8520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rgbClr val="003896"/>
                </a:solidFill>
              </a:rPr>
              <a:t>Dataset - </a:t>
            </a:r>
            <a:r>
              <a:rPr lang="en" sz="2650">
                <a:solidFill>
                  <a:srgbClr val="003896"/>
                </a:solidFill>
                <a:highlight>
                  <a:srgbClr val="FFFFFF"/>
                </a:highlight>
              </a:rPr>
              <a:t>Retail Analysis With: Walmart Sales Data</a:t>
            </a:r>
            <a:endParaRPr sz="26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311700" y="785425"/>
            <a:ext cx="5036400" cy="4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The business is facing a challenge due to unforeseen demands and runs out of stock some times.</a:t>
            </a:r>
            <a:endParaRPr sz="18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Walmart would like to predict the sales and demand accurately. </a:t>
            </a:r>
            <a:endParaRPr sz="18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003896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The goal is to predict demand accurately, and with respect to factors like economic conditions which includes, but is not limited to: Fuel Price, CPI (Prevailing Consumer Price Index), and UI (Unemployment Index). </a:t>
            </a:r>
            <a:endParaRPr sz="1850">
              <a:solidFill>
                <a:srgbClr val="003896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rgbClr val="003896"/>
                </a:solidFill>
                <a:highlight>
                  <a:srgbClr val="FFFFFF"/>
                </a:highlight>
              </a:rPr>
              <a:t>Dataset comes from: </a:t>
            </a:r>
            <a:r>
              <a:rPr lang="en" sz="18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https://www.kaggle.com/datasets/rutuspatel/retail-analysis-with-walmart-sales-data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5840950" y="4347075"/>
            <a:ext cx="271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https://www.kaggle.com/datasets/rutuspatel/retail-analysis-with-walmart-sales-data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500" y="825500"/>
            <a:ext cx="3746499" cy="34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ctrTitle"/>
          </p:nvPr>
        </p:nvSpPr>
        <p:spPr>
          <a:xfrm>
            <a:off x="360350" y="165225"/>
            <a:ext cx="8520600" cy="9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</a:t>
            </a:r>
            <a:r>
              <a:rPr lang="en" sz="2400">
                <a:solidFill>
                  <a:schemeClr val="lt1"/>
                </a:solidFill>
              </a:rPr>
              <a:t>store has the maximum standard deviation? What does the deviation tell us and what insights can we gain?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178350" y="999175"/>
            <a:ext cx="42036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spark.sql("use wmdata")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val df = spark.sql("select * from sales")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val df1 = df.groupBy("store").agg( stddev_pop("weekly_sales").cast("decimal(38,2)").as("std_dev"))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</a:rPr>
              <a:t>df1.orderBy(desc("std_dev")).limit(10).show</a:t>
            </a:r>
            <a:endParaRPr b="1" sz="7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Between the months of April until July there are three major fluctuations from a 15% drop to a 8% increase and back down another 9%.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Store 37 which performs pretty consistently regardless of holidays or if it is off season.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Data is invaluable in assessing specific performance needs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450" y="1628851"/>
            <a:ext cx="4273150" cy="28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CABE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275375" y="257850"/>
            <a:ext cx="85206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store had the maximum number of sales?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311700" y="865350"/>
            <a:ext cx="4904400" cy="3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spark.sql("use wmdata")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 = spark.sql("select * from sales")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dfq1 = df.groupBy("store")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.agg(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sum("weekly_sales").cast("decimal(32,2)").as("total_sales"),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avg("temperature").cast("decimal(32,2)").as("avg_temp"),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avg("fuel_price").cast("decimal(32,2)").as("avg_fuel_price"),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                                avg("unemployment").cast("decimal(32,2)").as("avg_unemployment")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dfq1a = dfq1.orderBy(desc("total_sales")).limit(10)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b="1" lang="en" sz="800">
                <a:solidFill>
                  <a:schemeClr val="dk1"/>
                </a:solidFill>
              </a:rPr>
              <a:t>val dfq1b = dfq1.orderBy(asc("total_sales")).limit(10)</a:t>
            </a:r>
            <a:endParaRPr b="1" sz="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</a:rPr>
              <a:t>Store 20</a:t>
            </a:r>
            <a:r>
              <a:rPr b="1" lang="en" sz="2000">
                <a:solidFill>
                  <a:schemeClr val="dk1"/>
                </a:solidFill>
              </a:rPr>
              <a:t> had the largest sales.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000">
                <a:solidFill>
                  <a:schemeClr val="dk1"/>
                </a:solidFill>
              </a:rPr>
              <a:t>In 2012 Hialeah Gardens supercenter was the top-producing Walmart.</a:t>
            </a:r>
            <a:br>
              <a:rPr b="1" lang="en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000">
                <a:solidFill>
                  <a:schemeClr val="dk1"/>
                </a:solidFill>
              </a:rPr>
              <a:t>The Doral Walmart had highest sales of any store during 2014.</a:t>
            </a:r>
            <a:br>
              <a:rPr b="1" lang="en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2000">
                <a:solidFill>
                  <a:schemeClr val="dk1"/>
                </a:solidFill>
              </a:rPr>
              <a:t>These 2 stores are consistently within the top 3 stores in the country (and possibly the world) for sales. 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350" y="762750"/>
            <a:ext cx="2406400" cy="42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